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urbek Sadykov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8D00FB-97D3-4BB4-B034-24461E8D4250}">
  <a:tblStyle styleId="{688D00FB-97D3-4BB4-B034-24461E8D42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9-22T15:55:36.803" idx="1">
    <p:pos x="6000" y="0"/>
    <p:text>тут фон #1 надо сделать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159eb9fe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f159eb9fe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679c5c8c8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18679c5c8c8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679c5c8c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8679c5c8c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679c5c8c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8679c5c8c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679c5c8c8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8679c5c8c8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8679c5c8c8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8679c5c8c8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679c5c8c8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18679c5c8c8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8679c5c8c8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18679c5c8c8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52c864bb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f52c864bb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679c5c8c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8679c5c8c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8679c5c8c8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8679c5c8c8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8679c5c8c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g18679c5c8c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679c5c8c8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18679c5c8c8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679c5c8c8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8679c5c8c8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79c5c8c8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18679c5c8c8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679c5c8c8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8679c5c8c8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679c5c8c8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8679c5c8c8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8679c5c8c8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18679c5c8c8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679c5c8c8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8679c5c8c8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679c5c8c8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18679c5c8c8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679c5c8c8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18679c5c8c8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8679c5c8c8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8679c5c8c8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679c5c8c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8679c5c8c8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679c5c8c8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18679c5c8c8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679c5c8c8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18679c5c8c8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679c5c8c8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8679c5c8c8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59c1b455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f59c1b455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8679c5c8c8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18679c5c8c8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679c5c8c8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18679c5c8c8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8679c5c8c8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18679c5c8c8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679c5c8c8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18679c5c8c8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59c1b455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f59c1b455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8679c5c8c8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18679c5c8c8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8679c5c8c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18679c5c8c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8679c5c8c8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18679c5c8c8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5e1ff77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f5e1ff77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679c5c8c8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18679c5c8c8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8679c5c8c8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g18679c5c8c8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8679c5c8c8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18679c5c8c8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8679c5c8c8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g18679c5c8c8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Совет: если вы закончили первую часть доклада и приступили ко второй, используйте этот слайд для разделения частей доклада.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solidFill>
                  <a:srgbClr val="595959"/>
                </a:solidFill>
              </a:rPr>
              <a:t>Важные мысли, лучше оформлять на отдельный слайд, так они привлекут больше внимания, шрифт 32.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8679c5c8c8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18679c5c8c8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solidFill>
                  <a:srgbClr val="595959"/>
                </a:solidFill>
              </a:rPr>
              <a:t>Можно представить технологий наглядно, в телефоне или ноутбуке.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8679c5c8c8_0_1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18679c5c8c8_0_1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solidFill>
                  <a:srgbClr val="595959"/>
                </a:solidFill>
              </a:rPr>
              <a:t>Можно представить технологий наглядно, в телефоне или ноутбуке.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679c5c8c8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8679c5c8c8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solidFill>
                  <a:srgbClr val="595959"/>
                </a:solidFill>
              </a:rPr>
              <a:t>Можно представить технологий наглядно, в телефоне или ноутбуке.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679c5c8c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8679c5c8c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8679c5c8c8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18679c5c8c8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solidFill>
                  <a:srgbClr val="595959"/>
                </a:solidFill>
              </a:rPr>
              <a:t>Можно представить технологий наглядно, в телефоне или ноутбуке.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8679c5c8c8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18679c5c8c8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8679c5c8c8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18679c5c8c8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8679c5c8c8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g18679c5c8c8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8679c5c8c8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g18679c5c8c8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8679c5c8c8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18679c5c8c8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8679c5c8c8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g18679c5c8c8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8679c5c8c8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18679c5c8c8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8679c5c8c8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8679c5c8c8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8679c5c8c8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18679c5c8c8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679c5c8c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18679c5c8c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8679c5c8c8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18679c5c8c8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8679c5c8c8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18679c5c8c8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8679c5c8c8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g18679c5c8c8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8679c5c8c8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g18679c5c8c8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8679c5c8c8_0_1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g18679c5c8c8_0_1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8679c5c8c8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g18679c5c8c8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8679c5c8c8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18679c5c8c8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8679c5c8c8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g18679c5c8c8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8679c5c8c8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18679c5c8c8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679c5c8c8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18679c5c8c8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8679c5c8c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8679c5c8c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Можете использовать один из 2 слайдов.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8679c5c8c8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18679c5c8c8_0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8679c5c8c8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5" name="Google Shape;675;g18679c5c8c8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8679c5c8c8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g18679c5c8c8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8679c5c8c8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g18679c5c8c8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8679c5c8c8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g18679c5c8c8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8679c5c8c8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g18679c5c8c8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</a:rPr>
              <a:t>Чтобы поместить фото в ноутбук, закиньте его назад.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</a:rPr>
              <a:t>В конце презентации все ждут классных ссылочек, добавьте кликабельные ссылки, список полезных каналов, а ещё лучше сгенерировать QR код</a:t>
            </a:r>
            <a:endParaRPr sz="12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Оставьте свои контакты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679c5c8c8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8679c5c8c8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59595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Не стоит размещать много текста на одной странице — мелкий шрифт намного хуже считывается.</a:t>
            </a:r>
            <a:endParaRPr sz="140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400">
              <a:solidFill>
                <a:srgbClr val="59595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75075" y="1678249"/>
            <a:ext cx="8112850" cy="3154726"/>
            <a:chOff x="352656" y="1659940"/>
            <a:chExt cx="8112850" cy="3154726"/>
          </a:xfrm>
        </p:grpSpPr>
        <p:sp>
          <p:nvSpPr>
            <p:cNvPr id="55" name="Google Shape;55;p13"/>
            <p:cNvSpPr txBox="1"/>
            <p:nvPr/>
          </p:nvSpPr>
          <p:spPr>
            <a:xfrm>
              <a:off x="609406" y="1659940"/>
              <a:ext cx="78561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800" b="1">
                  <a:solidFill>
                    <a:srgbClr val="39FFE7"/>
                  </a:solidFill>
                </a:rPr>
                <a:t>Как мы внедряли «Network as a Code» и что из этого вышло </a:t>
              </a:r>
              <a:endParaRPr sz="28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 txBox="1"/>
            <p:nvPr/>
          </p:nvSpPr>
          <p:spPr>
            <a:xfrm>
              <a:off x="352656" y="4168166"/>
              <a:ext cx="471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" sz="1500" b="1">
                  <a:solidFill>
                    <a:srgbClr val="39FFE7"/>
                  </a:solidFill>
                </a:rPr>
                <a:t>Zhanerke Kozhabergenova</a:t>
              </a:r>
              <a:endParaRPr sz="1500" b="1">
                <a:solidFill>
                  <a:srgbClr val="39FFE7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" sz="1500" b="1">
                  <a:solidFill>
                    <a:srgbClr val="39FFE7"/>
                  </a:solidFill>
                </a:rPr>
                <a:t>NetOps Engineer at Aitu.Cloud</a:t>
              </a:r>
              <a:endParaRPr sz="1500" b="1">
                <a:solidFill>
                  <a:srgbClr val="39FFE7"/>
                </a:solidFill>
              </a:endParaRPr>
            </a:p>
          </p:txBody>
        </p:sp>
      </p:grp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300" y="4359900"/>
            <a:ext cx="2908651" cy="3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2"/>
          <p:cNvGrpSpPr/>
          <p:nvPr/>
        </p:nvGrpSpPr>
        <p:grpSpPr>
          <a:xfrm>
            <a:off x="652450" y="374934"/>
            <a:ext cx="7812950" cy="1629825"/>
            <a:chOff x="652450" y="374934"/>
            <a:chExt cx="7812950" cy="1629825"/>
          </a:xfrm>
        </p:grpSpPr>
        <p:sp>
          <p:nvSpPr>
            <p:cNvPr id="134" name="Google Shape;134;p22"/>
            <p:cNvSpPr txBox="1"/>
            <p:nvPr/>
          </p:nvSpPr>
          <p:spPr>
            <a:xfrm>
              <a:off x="692700" y="374934"/>
              <a:ext cx="7772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ru" sz="2500" b="1">
                  <a:solidFill>
                    <a:srgbClr val="39FFE7"/>
                  </a:solidFill>
                </a:rPr>
                <a:t>О чем мы будем говорить, а о чем – не будем?</a:t>
              </a:r>
              <a:endParaRPr sz="25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2"/>
            <p:cNvSpPr txBox="1"/>
            <p:nvPr/>
          </p:nvSpPr>
          <p:spPr>
            <a:xfrm>
              <a:off x="652450" y="1290459"/>
              <a:ext cx="7772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16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Success story</a:t>
              </a:r>
              <a:r>
                <a:rPr lang="ru" sz="16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 – как мы внедрили подход Network as a Code в нашей инфраструктуре </a:t>
              </a:r>
              <a:endParaRPr sz="1600" b="0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672575" y="974297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3"/>
          <p:cNvGrpSpPr/>
          <p:nvPr/>
        </p:nvGrpSpPr>
        <p:grpSpPr>
          <a:xfrm>
            <a:off x="652450" y="374934"/>
            <a:ext cx="7812950" cy="1629825"/>
            <a:chOff x="652450" y="374934"/>
            <a:chExt cx="7812950" cy="1629825"/>
          </a:xfrm>
        </p:grpSpPr>
        <p:sp>
          <p:nvSpPr>
            <p:cNvPr id="143" name="Google Shape;143;p23"/>
            <p:cNvSpPr txBox="1"/>
            <p:nvPr/>
          </p:nvSpPr>
          <p:spPr>
            <a:xfrm>
              <a:off x="692700" y="374934"/>
              <a:ext cx="7772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ru" sz="2500" b="1">
                  <a:solidFill>
                    <a:srgbClr val="39FFE7"/>
                  </a:solidFill>
                </a:rPr>
                <a:t>О чем мы будем говорить, а о чем – не будем?</a:t>
              </a:r>
              <a:endParaRPr sz="25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3"/>
            <p:cNvSpPr txBox="1"/>
            <p:nvPr/>
          </p:nvSpPr>
          <p:spPr>
            <a:xfrm>
              <a:off x="652450" y="1290459"/>
              <a:ext cx="7772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16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Success story</a:t>
              </a:r>
              <a:r>
                <a:rPr lang="ru" sz="16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 – как мы внедрили подход Network as a Code в нашей инфраструктуре </a:t>
              </a:r>
              <a:endParaRPr sz="1600" b="0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950" y="1651888"/>
            <a:ext cx="1614476" cy="18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672575" y="974297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4"/>
          <p:cNvGrpSpPr/>
          <p:nvPr/>
        </p:nvGrpSpPr>
        <p:grpSpPr>
          <a:xfrm>
            <a:off x="652450" y="374934"/>
            <a:ext cx="7812950" cy="1629825"/>
            <a:chOff x="652450" y="374934"/>
            <a:chExt cx="7812950" cy="1629825"/>
          </a:xfrm>
        </p:grpSpPr>
        <p:sp>
          <p:nvSpPr>
            <p:cNvPr id="153" name="Google Shape;153;p24"/>
            <p:cNvSpPr txBox="1"/>
            <p:nvPr/>
          </p:nvSpPr>
          <p:spPr>
            <a:xfrm>
              <a:off x="692700" y="374934"/>
              <a:ext cx="7772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ru" sz="2500" b="1">
                  <a:solidFill>
                    <a:srgbClr val="39FFE7"/>
                  </a:solidFill>
                </a:rPr>
                <a:t>О чем мы будем говорить, а о чем – не будем?</a:t>
              </a:r>
              <a:endParaRPr sz="25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4"/>
            <p:cNvSpPr txBox="1"/>
            <p:nvPr/>
          </p:nvSpPr>
          <p:spPr>
            <a:xfrm>
              <a:off x="652450" y="1290459"/>
              <a:ext cx="7772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16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Success story</a:t>
              </a:r>
              <a:r>
                <a:rPr lang="ru" sz="16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 – как мы внедрили подход Network as a Code в нашей инфраструктуре </a:t>
              </a:r>
              <a:endParaRPr sz="1600" b="0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692700" y="3163650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Не 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950" y="1651888"/>
            <a:ext cx="1614476" cy="18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672575" y="974297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5"/>
          <p:cNvGrpSpPr/>
          <p:nvPr/>
        </p:nvGrpSpPr>
        <p:grpSpPr>
          <a:xfrm>
            <a:off x="652450" y="374934"/>
            <a:ext cx="7812950" cy="1629825"/>
            <a:chOff x="652450" y="374934"/>
            <a:chExt cx="7812950" cy="1629825"/>
          </a:xfrm>
        </p:grpSpPr>
        <p:sp>
          <p:nvSpPr>
            <p:cNvPr id="164" name="Google Shape;164;p25"/>
            <p:cNvSpPr txBox="1"/>
            <p:nvPr/>
          </p:nvSpPr>
          <p:spPr>
            <a:xfrm>
              <a:off x="692700" y="374934"/>
              <a:ext cx="7772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ru" sz="2500" b="1">
                  <a:solidFill>
                    <a:srgbClr val="39FFE7"/>
                  </a:solidFill>
                </a:rPr>
                <a:t>О чем мы будем говорить, а о чем – не будем?</a:t>
              </a:r>
              <a:endParaRPr sz="25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652450" y="1290459"/>
              <a:ext cx="7772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16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Success story</a:t>
              </a:r>
              <a:r>
                <a:rPr lang="ru" sz="16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 – как мы внедрили подход Network as a Code в нашей инфраструктуре </a:t>
              </a:r>
              <a:endParaRPr sz="1600" b="0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692700" y="3163650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Не 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950" y="1651888"/>
            <a:ext cx="1614476" cy="18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000" y="3454575"/>
            <a:ext cx="1361888" cy="128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672575" y="974297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6"/>
          <p:cNvGrpSpPr/>
          <p:nvPr/>
        </p:nvGrpSpPr>
        <p:grpSpPr>
          <a:xfrm>
            <a:off x="652450" y="374934"/>
            <a:ext cx="7812950" cy="1629825"/>
            <a:chOff x="652450" y="374934"/>
            <a:chExt cx="7812950" cy="1629825"/>
          </a:xfrm>
        </p:grpSpPr>
        <p:sp>
          <p:nvSpPr>
            <p:cNvPr id="176" name="Google Shape;176;p26"/>
            <p:cNvSpPr txBox="1"/>
            <p:nvPr/>
          </p:nvSpPr>
          <p:spPr>
            <a:xfrm>
              <a:off x="692700" y="374934"/>
              <a:ext cx="7772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ru" sz="2500" b="1">
                  <a:solidFill>
                    <a:srgbClr val="39FFE7"/>
                  </a:solidFill>
                </a:rPr>
                <a:t>О чем мы будем говорить, а о чем – не будем?</a:t>
              </a:r>
              <a:endParaRPr sz="25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 txBox="1"/>
            <p:nvPr/>
          </p:nvSpPr>
          <p:spPr>
            <a:xfrm>
              <a:off x="652450" y="1290459"/>
              <a:ext cx="7772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16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Success story</a:t>
              </a:r>
              <a:r>
                <a:rPr lang="ru" sz="16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 – как мы внедрили подход Network as a Code в нашей инфраструктуре </a:t>
              </a:r>
              <a:endParaRPr sz="1600" b="0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692700" y="3163650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Не 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950" y="1651888"/>
            <a:ext cx="1614476" cy="18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773200" y="3594759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описывать </a:t>
            </a: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продукты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 либо системы</a:t>
            </a:r>
            <a:endParaRPr sz="160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000" y="3454575"/>
            <a:ext cx="1361888" cy="128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672575" y="974297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7"/>
          <p:cNvGrpSpPr/>
          <p:nvPr/>
        </p:nvGrpSpPr>
        <p:grpSpPr>
          <a:xfrm>
            <a:off x="652450" y="374934"/>
            <a:ext cx="7812950" cy="1629825"/>
            <a:chOff x="652450" y="374934"/>
            <a:chExt cx="7812950" cy="1629825"/>
          </a:xfrm>
        </p:grpSpPr>
        <p:sp>
          <p:nvSpPr>
            <p:cNvPr id="189" name="Google Shape;189;p27"/>
            <p:cNvSpPr txBox="1"/>
            <p:nvPr/>
          </p:nvSpPr>
          <p:spPr>
            <a:xfrm>
              <a:off x="692700" y="374934"/>
              <a:ext cx="7772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ru" sz="2500" b="1">
                  <a:solidFill>
                    <a:srgbClr val="39FFE7"/>
                  </a:solidFill>
                </a:rPr>
                <a:t>О чем мы будем говорить, а о чем – не будем?</a:t>
              </a:r>
              <a:endParaRPr sz="25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7"/>
            <p:cNvSpPr txBox="1"/>
            <p:nvPr/>
          </p:nvSpPr>
          <p:spPr>
            <a:xfrm>
              <a:off x="652450" y="1290459"/>
              <a:ext cx="7772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16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Success story</a:t>
              </a:r>
              <a:r>
                <a:rPr lang="ru" sz="16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 – как мы внедрили подход Network as a Code в нашей инфраструктуре </a:t>
              </a:r>
              <a:endParaRPr sz="1600" b="0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692700" y="3163650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Не 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950" y="1651888"/>
            <a:ext cx="1614476" cy="18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773200" y="3594759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описывать </a:t>
            </a: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продукты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 либо системы</a:t>
            </a:r>
            <a:endParaRPr sz="160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773200" y="3977559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углубляться в детали, показывать </a:t>
            </a: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демо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000" y="3454575"/>
            <a:ext cx="1361888" cy="128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672575" y="974297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8"/>
          <p:cNvGrpSpPr/>
          <p:nvPr/>
        </p:nvGrpSpPr>
        <p:grpSpPr>
          <a:xfrm>
            <a:off x="652450" y="374934"/>
            <a:ext cx="7812950" cy="1629825"/>
            <a:chOff x="652450" y="374934"/>
            <a:chExt cx="7812950" cy="1629825"/>
          </a:xfrm>
        </p:grpSpPr>
        <p:sp>
          <p:nvSpPr>
            <p:cNvPr id="203" name="Google Shape;203;p28"/>
            <p:cNvSpPr txBox="1"/>
            <p:nvPr/>
          </p:nvSpPr>
          <p:spPr>
            <a:xfrm>
              <a:off x="692700" y="374934"/>
              <a:ext cx="7772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ru" sz="2500" b="1">
                  <a:solidFill>
                    <a:srgbClr val="39FFE7"/>
                  </a:solidFill>
                </a:rPr>
                <a:t>О чем мы будем говорить, а о чем – не будем?</a:t>
              </a:r>
              <a:endParaRPr sz="25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8"/>
            <p:cNvSpPr txBox="1"/>
            <p:nvPr/>
          </p:nvSpPr>
          <p:spPr>
            <a:xfrm>
              <a:off x="652450" y="1290459"/>
              <a:ext cx="7772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" sz="16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Success story</a:t>
              </a:r>
              <a:r>
                <a:rPr lang="ru" sz="16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 – как мы внедрили подход Network as a Code в нашей инфраструктуре </a:t>
              </a:r>
              <a:endParaRPr sz="1600" b="0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692700" y="3163650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Не 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950" y="1651888"/>
            <a:ext cx="1614476" cy="18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773200" y="3594759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описывать </a:t>
            </a: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продукты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 либо системы</a:t>
            </a:r>
            <a:endParaRPr sz="160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773200" y="3977559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углубляться в детали, показывать </a:t>
            </a: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демо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773200" y="4350884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философствовать на тему </a:t>
            </a: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“Networking in DevOps”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000" y="3454575"/>
            <a:ext cx="1361888" cy="128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672575" y="974297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/>
        </p:nvSpPr>
        <p:spPr>
          <a:xfrm>
            <a:off x="685650" y="758109"/>
            <a:ext cx="7772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>
                <a:solidFill>
                  <a:srgbClr val="00FFFF"/>
                </a:solidFill>
              </a:rPr>
              <a:t>Agenda</a:t>
            </a:r>
            <a:endParaRPr sz="3200" b="1" i="0" u="none" strike="noStrike" cap="non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0"/>
          <p:cNvGrpSpPr/>
          <p:nvPr/>
        </p:nvGrpSpPr>
        <p:grpSpPr>
          <a:xfrm>
            <a:off x="627750" y="758109"/>
            <a:ext cx="7830600" cy="1490250"/>
            <a:chOff x="627750" y="986709"/>
            <a:chExt cx="7830600" cy="1490250"/>
          </a:xfrm>
        </p:grpSpPr>
        <p:sp>
          <p:nvSpPr>
            <p:cNvPr id="224" name="Google Shape;224;p30"/>
            <p:cNvSpPr txBox="1"/>
            <p:nvPr/>
          </p:nvSpPr>
          <p:spPr>
            <a:xfrm>
              <a:off x="685650" y="986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00FFFF"/>
                  </a:solidFill>
                </a:rPr>
                <a:t>Agenda</a:t>
              </a:r>
              <a:endParaRPr sz="32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0"/>
            <p:cNvSpPr txBox="1"/>
            <p:nvPr/>
          </p:nvSpPr>
          <p:spPr>
            <a:xfrm>
              <a:off x="627750" y="2045859"/>
              <a:ext cx="777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FFE7"/>
                </a:buClr>
                <a:buSzPts val="1600"/>
                <a:buChar char="●"/>
              </a:pPr>
              <a:r>
                <a:rPr lang="ru" sz="16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Почему мы решили что-то автоматизировать, предпосылки, </a:t>
              </a:r>
              <a:r>
                <a:rPr lang="ru" sz="16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наши боли</a:t>
              </a:r>
              <a:endParaRPr sz="1600" b="1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1"/>
          <p:cNvGrpSpPr/>
          <p:nvPr/>
        </p:nvGrpSpPr>
        <p:grpSpPr>
          <a:xfrm>
            <a:off x="627750" y="758109"/>
            <a:ext cx="7830600" cy="1490250"/>
            <a:chOff x="627750" y="986709"/>
            <a:chExt cx="7830600" cy="1490250"/>
          </a:xfrm>
        </p:grpSpPr>
        <p:sp>
          <p:nvSpPr>
            <p:cNvPr id="232" name="Google Shape;232;p31"/>
            <p:cNvSpPr txBox="1"/>
            <p:nvPr/>
          </p:nvSpPr>
          <p:spPr>
            <a:xfrm>
              <a:off x="685650" y="986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00FFFF"/>
                  </a:solidFill>
                </a:rPr>
                <a:t>Agenda</a:t>
              </a:r>
              <a:endParaRPr sz="32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1"/>
            <p:cNvSpPr txBox="1"/>
            <p:nvPr/>
          </p:nvSpPr>
          <p:spPr>
            <a:xfrm>
              <a:off x="627750" y="2045859"/>
              <a:ext cx="777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FFE7"/>
                </a:buClr>
                <a:buSzPts val="1600"/>
                <a:buChar char="●"/>
              </a:pPr>
              <a:r>
                <a:rPr lang="ru" sz="16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Почему мы решили что-то автоматизировать, предпосылки, </a:t>
              </a:r>
              <a:r>
                <a:rPr lang="ru" sz="16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наши боли</a:t>
              </a:r>
              <a:endParaRPr sz="1600" b="1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627750" y="2356209"/>
            <a:ext cx="77727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Char char="●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Окей, автоматизация так автоматизация, но что именно автоматизировать?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4470876" y="995025"/>
            <a:ext cx="396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39FFE7"/>
                </a:solidFill>
              </a:rPr>
              <a:t>Жанерке Кожабергенова</a:t>
            </a:r>
            <a:endParaRPr sz="2000" b="1">
              <a:solidFill>
                <a:srgbClr val="39FFE7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75" y="379163"/>
            <a:ext cx="3354651" cy="446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2"/>
          <p:cNvGrpSpPr/>
          <p:nvPr/>
        </p:nvGrpSpPr>
        <p:grpSpPr>
          <a:xfrm>
            <a:off x="627750" y="758109"/>
            <a:ext cx="7830600" cy="1490250"/>
            <a:chOff x="627750" y="986709"/>
            <a:chExt cx="7830600" cy="1490250"/>
          </a:xfrm>
        </p:grpSpPr>
        <p:sp>
          <p:nvSpPr>
            <p:cNvPr id="241" name="Google Shape;241;p32"/>
            <p:cNvSpPr txBox="1"/>
            <p:nvPr/>
          </p:nvSpPr>
          <p:spPr>
            <a:xfrm>
              <a:off x="685650" y="986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00FFFF"/>
                  </a:solidFill>
                </a:rPr>
                <a:t>Agenda</a:t>
              </a:r>
              <a:endParaRPr sz="32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2"/>
            <p:cNvSpPr txBox="1"/>
            <p:nvPr/>
          </p:nvSpPr>
          <p:spPr>
            <a:xfrm>
              <a:off x="627750" y="2045859"/>
              <a:ext cx="777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FFE7"/>
                </a:buClr>
                <a:buSzPts val="1600"/>
                <a:buChar char="●"/>
              </a:pPr>
              <a:r>
                <a:rPr lang="ru" sz="16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Почему мы решили что-то автоматизировать, предпосылки, </a:t>
              </a:r>
              <a:r>
                <a:rPr lang="ru" sz="16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наши боли</a:t>
              </a:r>
              <a:endParaRPr sz="1600" b="1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627750" y="2356209"/>
            <a:ext cx="77727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Char char="●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Окей, автоматизация так автоматизация, но что именно автоматизировать?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627750" y="3070509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Char char="●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Самый первый PoC – и понеслось…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3"/>
          <p:cNvGrpSpPr/>
          <p:nvPr/>
        </p:nvGrpSpPr>
        <p:grpSpPr>
          <a:xfrm>
            <a:off x="627750" y="758109"/>
            <a:ext cx="7830600" cy="1490250"/>
            <a:chOff x="627750" y="986709"/>
            <a:chExt cx="7830600" cy="1490250"/>
          </a:xfrm>
        </p:grpSpPr>
        <p:sp>
          <p:nvSpPr>
            <p:cNvPr id="251" name="Google Shape;251;p33"/>
            <p:cNvSpPr txBox="1"/>
            <p:nvPr/>
          </p:nvSpPr>
          <p:spPr>
            <a:xfrm>
              <a:off x="685650" y="986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00FFFF"/>
                  </a:solidFill>
                </a:rPr>
                <a:t>Agenda</a:t>
              </a:r>
              <a:endParaRPr sz="32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3"/>
            <p:cNvSpPr txBox="1"/>
            <p:nvPr/>
          </p:nvSpPr>
          <p:spPr>
            <a:xfrm>
              <a:off x="627750" y="2045859"/>
              <a:ext cx="7772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FFE7"/>
                </a:buClr>
                <a:buSzPts val="1600"/>
                <a:buChar char="●"/>
              </a:pPr>
              <a:r>
                <a:rPr lang="ru" sz="1600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Почему мы решили что-то автоматизировать, предпосылки, </a:t>
              </a:r>
              <a:r>
                <a:rPr lang="ru" sz="16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наши боли</a:t>
              </a:r>
              <a:endParaRPr sz="1600" b="1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627750" y="2356209"/>
            <a:ext cx="77727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Char char="●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Окей, автоматизация так автоматизация, но что именно автоматизировать?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627750" y="3070509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Char char="●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Самый первый PoC – и понеслось…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627750" y="3618309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Char char="●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Итоги: было/стало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/>
        </p:nvSpPr>
        <p:spPr>
          <a:xfrm>
            <a:off x="685650" y="758109"/>
            <a:ext cx="7772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>
                <a:solidFill>
                  <a:srgbClr val="00FFFF"/>
                </a:solidFill>
              </a:rPr>
              <a:t>Почему?</a:t>
            </a:r>
            <a:endParaRPr sz="3200" b="1" i="0" u="none" strike="noStrike" cap="non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5"/>
          <p:cNvGrpSpPr/>
          <p:nvPr/>
        </p:nvGrpSpPr>
        <p:grpSpPr>
          <a:xfrm>
            <a:off x="685650" y="758109"/>
            <a:ext cx="7772700" cy="1613241"/>
            <a:chOff x="685650" y="986709"/>
            <a:chExt cx="7772700" cy="1613241"/>
          </a:xfrm>
        </p:grpSpPr>
        <p:sp>
          <p:nvSpPr>
            <p:cNvPr id="268" name="Google Shape;268;p35"/>
            <p:cNvSpPr txBox="1"/>
            <p:nvPr/>
          </p:nvSpPr>
          <p:spPr>
            <a:xfrm>
              <a:off x="685650" y="986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00FFFF"/>
                  </a:solidFill>
                </a:rPr>
                <a:t>Почему?</a:t>
              </a:r>
              <a:endParaRPr sz="32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5"/>
            <p:cNvSpPr txBox="1"/>
            <p:nvPr/>
          </p:nvSpPr>
          <p:spPr>
            <a:xfrm>
              <a:off x="4749175" y="2045850"/>
              <a:ext cx="2790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ru" sz="24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Что мы делаем?</a:t>
              </a:r>
              <a:endParaRPr sz="2400" b="1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6"/>
          <p:cNvGrpSpPr/>
          <p:nvPr/>
        </p:nvGrpSpPr>
        <p:grpSpPr>
          <a:xfrm>
            <a:off x="685650" y="758109"/>
            <a:ext cx="7772700" cy="1613241"/>
            <a:chOff x="685650" y="986709"/>
            <a:chExt cx="7772700" cy="1613241"/>
          </a:xfrm>
        </p:grpSpPr>
        <p:sp>
          <p:nvSpPr>
            <p:cNvPr id="276" name="Google Shape;276;p36"/>
            <p:cNvSpPr txBox="1"/>
            <p:nvPr/>
          </p:nvSpPr>
          <p:spPr>
            <a:xfrm>
              <a:off x="685650" y="986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00FFFF"/>
                  </a:solidFill>
                </a:rPr>
                <a:t>Почему?</a:t>
              </a:r>
              <a:endParaRPr sz="32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6"/>
            <p:cNvSpPr txBox="1"/>
            <p:nvPr/>
          </p:nvSpPr>
          <p:spPr>
            <a:xfrm>
              <a:off x="4749175" y="2045850"/>
              <a:ext cx="2790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ru" sz="24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Что мы делаем?</a:t>
              </a:r>
              <a:endParaRPr sz="2400" b="1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 txBox="1"/>
          <p:nvPr/>
        </p:nvSpPr>
        <p:spPr>
          <a:xfrm>
            <a:off x="5167625" y="2356200"/>
            <a:ext cx="195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4 ДЦ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7"/>
          <p:cNvGrpSpPr/>
          <p:nvPr/>
        </p:nvGrpSpPr>
        <p:grpSpPr>
          <a:xfrm>
            <a:off x="685650" y="758109"/>
            <a:ext cx="7772700" cy="1613241"/>
            <a:chOff x="685650" y="986709"/>
            <a:chExt cx="7772700" cy="1613241"/>
          </a:xfrm>
        </p:grpSpPr>
        <p:sp>
          <p:nvSpPr>
            <p:cNvPr id="285" name="Google Shape;285;p37"/>
            <p:cNvSpPr txBox="1"/>
            <p:nvPr/>
          </p:nvSpPr>
          <p:spPr>
            <a:xfrm>
              <a:off x="685650" y="986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00FFFF"/>
                  </a:solidFill>
                </a:rPr>
                <a:t>Почему?</a:t>
              </a:r>
              <a:endParaRPr sz="32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7"/>
            <p:cNvSpPr txBox="1"/>
            <p:nvPr/>
          </p:nvSpPr>
          <p:spPr>
            <a:xfrm>
              <a:off x="4749175" y="2045850"/>
              <a:ext cx="2790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ru" sz="24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Что мы делаем?</a:t>
              </a:r>
              <a:endParaRPr sz="2400" b="1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5167625" y="2356200"/>
            <a:ext cx="195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4 ДЦ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5167625" y="2895150"/>
            <a:ext cx="1953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50+ продуктов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8"/>
          <p:cNvGrpSpPr/>
          <p:nvPr/>
        </p:nvGrpSpPr>
        <p:grpSpPr>
          <a:xfrm>
            <a:off x="685650" y="758109"/>
            <a:ext cx="7772700" cy="1613241"/>
            <a:chOff x="685650" y="986709"/>
            <a:chExt cx="7772700" cy="1613241"/>
          </a:xfrm>
        </p:grpSpPr>
        <p:sp>
          <p:nvSpPr>
            <p:cNvPr id="295" name="Google Shape;295;p38"/>
            <p:cNvSpPr txBox="1"/>
            <p:nvPr/>
          </p:nvSpPr>
          <p:spPr>
            <a:xfrm>
              <a:off x="685650" y="986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00FFFF"/>
                  </a:solidFill>
                </a:rPr>
                <a:t>Почему?</a:t>
              </a:r>
              <a:endParaRPr sz="32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8"/>
            <p:cNvSpPr txBox="1"/>
            <p:nvPr/>
          </p:nvSpPr>
          <p:spPr>
            <a:xfrm>
              <a:off x="4749175" y="2045850"/>
              <a:ext cx="2790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ru" sz="24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Что мы делаем?</a:t>
              </a:r>
              <a:endParaRPr sz="2400" b="1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/>
        </p:nvSpPr>
        <p:spPr>
          <a:xfrm>
            <a:off x="5167625" y="2356200"/>
            <a:ext cx="195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4 ДЦ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5167625" y="2895150"/>
            <a:ext cx="1953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50+ продуктов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5167625" y="3609450"/>
            <a:ext cx="195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9"/>
          <p:cNvGrpSpPr/>
          <p:nvPr/>
        </p:nvGrpSpPr>
        <p:grpSpPr>
          <a:xfrm>
            <a:off x="685650" y="758109"/>
            <a:ext cx="7772700" cy="1613241"/>
            <a:chOff x="685650" y="986709"/>
            <a:chExt cx="7772700" cy="1613241"/>
          </a:xfrm>
        </p:grpSpPr>
        <p:sp>
          <p:nvSpPr>
            <p:cNvPr id="306" name="Google Shape;306;p39"/>
            <p:cNvSpPr txBox="1"/>
            <p:nvPr/>
          </p:nvSpPr>
          <p:spPr>
            <a:xfrm>
              <a:off x="685650" y="986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00FFFF"/>
                  </a:solidFill>
                </a:rPr>
                <a:t>Почему?</a:t>
              </a:r>
              <a:endParaRPr sz="32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9"/>
            <p:cNvSpPr txBox="1"/>
            <p:nvPr/>
          </p:nvSpPr>
          <p:spPr>
            <a:xfrm>
              <a:off x="4749175" y="2045850"/>
              <a:ext cx="2790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ru" sz="24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Что мы делаем?</a:t>
              </a:r>
              <a:endParaRPr sz="2400" b="1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 txBox="1"/>
          <p:nvPr/>
        </p:nvSpPr>
        <p:spPr>
          <a:xfrm>
            <a:off x="5167625" y="2356200"/>
            <a:ext cx="195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4 ДЦ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5167625" y="2895150"/>
            <a:ext cx="1953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50+ продуктов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5167625" y="3609450"/>
            <a:ext cx="195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5167625" y="4166100"/>
            <a:ext cx="210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Облака 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40"/>
          <p:cNvGrpSpPr/>
          <p:nvPr/>
        </p:nvGrpSpPr>
        <p:grpSpPr>
          <a:xfrm>
            <a:off x="685650" y="758109"/>
            <a:ext cx="7772700" cy="1613241"/>
            <a:chOff x="685650" y="986709"/>
            <a:chExt cx="7772700" cy="1613241"/>
          </a:xfrm>
        </p:grpSpPr>
        <p:sp>
          <p:nvSpPr>
            <p:cNvPr id="318" name="Google Shape;318;p40"/>
            <p:cNvSpPr txBox="1"/>
            <p:nvPr/>
          </p:nvSpPr>
          <p:spPr>
            <a:xfrm>
              <a:off x="685650" y="986709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00FFFF"/>
                  </a:solidFill>
                </a:rPr>
                <a:t>Почему?</a:t>
              </a:r>
              <a:endParaRPr sz="32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0"/>
            <p:cNvSpPr txBox="1"/>
            <p:nvPr/>
          </p:nvSpPr>
          <p:spPr>
            <a:xfrm>
              <a:off x="4749175" y="2045850"/>
              <a:ext cx="2790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ru" sz="2400" b="1">
                  <a:solidFill>
                    <a:srgbClr val="39FFE7"/>
                  </a:solidFill>
                  <a:latin typeface="Roboto"/>
                  <a:ea typeface="Roboto"/>
                  <a:cs typeface="Roboto"/>
                  <a:sym typeface="Roboto"/>
                </a:rPr>
                <a:t>Что мы делаем?</a:t>
              </a:r>
              <a:endParaRPr sz="2400" b="1" i="0" u="none" strike="noStrike" cap="none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/>
        </p:nvSpPr>
        <p:spPr>
          <a:xfrm>
            <a:off x="5167625" y="2356200"/>
            <a:ext cx="195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4 ДЦ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5167625" y="2895150"/>
            <a:ext cx="1953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50+ продуктов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67625" y="3609450"/>
            <a:ext cx="195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5167625" y="4166100"/>
            <a:ext cx="210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600"/>
              <a:buFont typeface="Roboto"/>
              <a:buChar char="➔"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Облака 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900" y="1650400"/>
            <a:ext cx="3196176" cy="308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/>
        </p:nvSpPr>
        <p:spPr>
          <a:xfrm>
            <a:off x="975425" y="508550"/>
            <a:ext cx="6429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>
                <a:solidFill>
                  <a:srgbClr val="00FFFF"/>
                </a:solidFill>
              </a:rPr>
              <a:t>Cisco ACI</a:t>
            </a:r>
            <a:endParaRPr sz="3200" b="1" i="0" u="none" strike="noStrike" cap="non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4470876" y="995025"/>
            <a:ext cx="396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39FFE7"/>
                </a:solidFill>
              </a:rPr>
              <a:t>Жанерке Кожабергенова</a:t>
            </a:r>
            <a:endParaRPr sz="2000" b="1">
              <a:solidFill>
                <a:srgbClr val="39FFE7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75" y="379163"/>
            <a:ext cx="3354651" cy="446612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418525" y="1594050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NetOps инженер в Aitu.cloud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/>
        </p:nvSpPr>
        <p:spPr>
          <a:xfrm>
            <a:off x="975425" y="508550"/>
            <a:ext cx="6429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>
                <a:solidFill>
                  <a:srgbClr val="00FFFF"/>
                </a:solidFill>
              </a:rPr>
              <a:t>Cisco ACI</a:t>
            </a:r>
            <a:endParaRPr sz="3200" b="1" i="0" u="none" strike="noStrike" cap="non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25" y="1337475"/>
            <a:ext cx="5144100" cy="28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/>
        </p:nvSpPr>
        <p:spPr>
          <a:xfrm>
            <a:off x="975425" y="508550"/>
            <a:ext cx="6429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>
                <a:solidFill>
                  <a:srgbClr val="00FFFF"/>
                </a:solidFill>
              </a:rPr>
              <a:t>Cisco ACI</a:t>
            </a:r>
            <a:endParaRPr sz="3200" b="1" i="0" u="none" strike="noStrike" cap="non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25" y="1337475"/>
            <a:ext cx="5144100" cy="289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7225" y="508550"/>
            <a:ext cx="1980125" cy="17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/>
        </p:nvSpPr>
        <p:spPr>
          <a:xfrm>
            <a:off x="975425" y="508550"/>
            <a:ext cx="6429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200" b="1">
                <a:solidFill>
                  <a:srgbClr val="00FFFF"/>
                </a:solidFill>
              </a:rPr>
              <a:t>Cisco ACI</a:t>
            </a:r>
            <a:endParaRPr sz="3200" b="1" i="0" u="none" strike="noStrike" cap="non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25" y="1337475"/>
            <a:ext cx="5144100" cy="289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7225" y="508550"/>
            <a:ext cx="1980125" cy="17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1488" y="2520925"/>
            <a:ext cx="2511576" cy="15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25" y="225675"/>
            <a:ext cx="8796800" cy="4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/>
          <p:nvPr/>
        </p:nvSpPr>
        <p:spPr>
          <a:xfrm>
            <a:off x="2142100" y="1036125"/>
            <a:ext cx="35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Человеческий фактор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25" y="225675"/>
            <a:ext cx="8796800" cy="4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/>
        </p:nvSpPr>
        <p:spPr>
          <a:xfrm>
            <a:off x="2142100" y="1036125"/>
            <a:ext cx="35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Человеческий фактор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2142100" y="1566850"/>
            <a:ext cx="395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Отсутствие Single source of truth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25" y="225675"/>
            <a:ext cx="8796800" cy="4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7"/>
          <p:cNvSpPr txBox="1"/>
          <p:nvPr/>
        </p:nvSpPr>
        <p:spPr>
          <a:xfrm>
            <a:off x="2142100" y="1036125"/>
            <a:ext cx="35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Человеческий фактор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2142100" y="1566850"/>
            <a:ext cx="395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Отсутствие Single source of truth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47"/>
          <p:cNvSpPr txBox="1"/>
          <p:nvPr/>
        </p:nvSpPr>
        <p:spPr>
          <a:xfrm>
            <a:off x="1368525" y="2097575"/>
            <a:ext cx="395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“Так исторически сложилось”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25" y="225675"/>
            <a:ext cx="8796800" cy="4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2142100" y="1036125"/>
            <a:ext cx="35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Человеческий фактор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8"/>
          <p:cNvSpPr txBox="1"/>
          <p:nvPr/>
        </p:nvSpPr>
        <p:spPr>
          <a:xfrm>
            <a:off x="2142100" y="1566850"/>
            <a:ext cx="395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Отсутствие Single source of truth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1368525" y="2097575"/>
            <a:ext cx="395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“Так исторически сложилось”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974050" y="2628300"/>
            <a:ext cx="5698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Неэффективность традиционного waterfall-процесса (системы заявок)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25" y="225675"/>
            <a:ext cx="8796800" cy="4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2142100" y="1036125"/>
            <a:ext cx="35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Человеческий фактор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49"/>
          <p:cNvSpPr txBox="1"/>
          <p:nvPr/>
        </p:nvSpPr>
        <p:spPr>
          <a:xfrm>
            <a:off x="2142100" y="1566850"/>
            <a:ext cx="395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Отсутствие Single source of truth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9"/>
          <p:cNvSpPr txBox="1"/>
          <p:nvPr/>
        </p:nvSpPr>
        <p:spPr>
          <a:xfrm>
            <a:off x="1368525" y="2097575"/>
            <a:ext cx="395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“Так исторически сложилось”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49"/>
          <p:cNvSpPr txBox="1"/>
          <p:nvPr/>
        </p:nvSpPr>
        <p:spPr>
          <a:xfrm>
            <a:off x="974050" y="2628300"/>
            <a:ext cx="5698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Неэффективность традиционного waterfall-процесса (системы заявок)</a:t>
            </a:r>
            <a:endParaRPr sz="16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49"/>
          <p:cNvSpPr txBox="1"/>
          <p:nvPr/>
        </p:nvSpPr>
        <p:spPr>
          <a:xfrm>
            <a:off x="1328275" y="3876350"/>
            <a:ext cx="569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Долгое выполнение/зависание задач</a:t>
            </a:r>
            <a:endParaRPr sz="1800" b="1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398" y="72730"/>
            <a:ext cx="1186100" cy="111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0"/>
          <p:cNvSpPr txBox="1"/>
          <p:nvPr/>
        </p:nvSpPr>
        <p:spPr>
          <a:xfrm>
            <a:off x="2122950" y="108438"/>
            <a:ext cx="4332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400" b="1">
                <a:solidFill>
                  <a:srgbClr val="39FFE7"/>
                </a:solidFill>
              </a:rPr>
              <a:t>Создание клиентской сети</a:t>
            </a:r>
            <a:endParaRPr sz="24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398" y="72730"/>
            <a:ext cx="1186100" cy="111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675" y="1190850"/>
            <a:ext cx="4749977" cy="353030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1"/>
          <p:cNvSpPr txBox="1"/>
          <p:nvPr/>
        </p:nvSpPr>
        <p:spPr>
          <a:xfrm>
            <a:off x="2122950" y="108438"/>
            <a:ext cx="4332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400" b="1">
                <a:solidFill>
                  <a:srgbClr val="39FFE7"/>
                </a:solidFill>
              </a:rPr>
              <a:t>Создание клиентской сети</a:t>
            </a:r>
            <a:endParaRPr sz="24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4470876" y="995025"/>
            <a:ext cx="396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39FFE7"/>
                </a:solidFill>
              </a:rPr>
              <a:t>Жанерке Кожабергенова</a:t>
            </a:r>
            <a:endParaRPr sz="2000" b="1">
              <a:solidFill>
                <a:srgbClr val="39FFE7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75" y="379163"/>
            <a:ext cx="3354651" cy="446612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4418525" y="1594050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NetOps инженер в Aitu.cloud</a:t>
            </a:r>
            <a:endParaRPr sz="1800"/>
          </a:p>
        </p:txBody>
      </p:sp>
      <p:sp>
        <p:nvSpPr>
          <p:cNvPr id="82" name="Google Shape;82;p16"/>
          <p:cNvSpPr txBox="1"/>
          <p:nvPr/>
        </p:nvSpPr>
        <p:spPr>
          <a:xfrm>
            <a:off x="4418525" y="2055750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4 года в сетях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398" y="72730"/>
            <a:ext cx="1186100" cy="111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675" y="1190850"/>
            <a:ext cx="4749977" cy="353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675" y="1615238"/>
            <a:ext cx="2568274" cy="191301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 txBox="1"/>
          <p:nvPr/>
        </p:nvSpPr>
        <p:spPr>
          <a:xfrm>
            <a:off x="2122950" y="108438"/>
            <a:ext cx="4332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400" b="1">
                <a:solidFill>
                  <a:srgbClr val="39FFE7"/>
                </a:solidFill>
              </a:rPr>
              <a:t>Создание клиентской сети</a:t>
            </a:r>
            <a:endParaRPr sz="24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/>
        </p:nvSpPr>
        <p:spPr>
          <a:xfrm>
            <a:off x="3507425" y="289875"/>
            <a:ext cx="5515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Terraform + ACI PoC =&gt; Production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00" y="114724"/>
            <a:ext cx="800649" cy="981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/>
        </p:nvSpPr>
        <p:spPr>
          <a:xfrm>
            <a:off x="3507425" y="289875"/>
            <a:ext cx="5515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Terraform + ACI PoC =&gt; Production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00" y="114724"/>
            <a:ext cx="800649" cy="98192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/>
          <p:nvPr/>
        </p:nvSpPr>
        <p:spPr>
          <a:xfrm>
            <a:off x="4812525" y="1400150"/>
            <a:ext cx="3631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Почему именно Terraform?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/>
        </p:nvSpPr>
        <p:spPr>
          <a:xfrm>
            <a:off x="3507425" y="289875"/>
            <a:ext cx="5515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Terraform + ACI PoC =&gt; Production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00" y="114724"/>
            <a:ext cx="800649" cy="98192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5"/>
          <p:cNvSpPr txBox="1"/>
          <p:nvPr/>
        </p:nvSpPr>
        <p:spPr>
          <a:xfrm>
            <a:off x="4812525" y="1400150"/>
            <a:ext cx="3631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Почему именно Terraform?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5"/>
          <p:cNvSpPr txBox="1"/>
          <p:nvPr/>
        </p:nvSpPr>
        <p:spPr>
          <a:xfrm>
            <a:off x="4812525" y="2188450"/>
            <a:ext cx="3631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IaC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/>
        </p:nvSpPr>
        <p:spPr>
          <a:xfrm>
            <a:off x="3507425" y="289875"/>
            <a:ext cx="5515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Terraform + ACI PoC =&gt; Production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00" y="114724"/>
            <a:ext cx="800649" cy="981928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6"/>
          <p:cNvSpPr txBox="1"/>
          <p:nvPr/>
        </p:nvSpPr>
        <p:spPr>
          <a:xfrm>
            <a:off x="4812525" y="1400150"/>
            <a:ext cx="3631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Почему именно Terraform?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6"/>
          <p:cNvSpPr txBox="1"/>
          <p:nvPr/>
        </p:nvSpPr>
        <p:spPr>
          <a:xfrm>
            <a:off x="4812525" y="2188450"/>
            <a:ext cx="3631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IaC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75" y="1215725"/>
            <a:ext cx="3686573" cy="36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/>
        </p:nvSpPr>
        <p:spPr>
          <a:xfrm>
            <a:off x="3507425" y="289875"/>
            <a:ext cx="5515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Terraform + ACI PoC =&gt; Production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00" y="114724"/>
            <a:ext cx="800649" cy="981928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7"/>
          <p:cNvSpPr txBox="1"/>
          <p:nvPr/>
        </p:nvSpPr>
        <p:spPr>
          <a:xfrm>
            <a:off x="4812525" y="1400150"/>
            <a:ext cx="3631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Почему именно Terraform?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7"/>
          <p:cNvSpPr txBox="1"/>
          <p:nvPr/>
        </p:nvSpPr>
        <p:spPr>
          <a:xfrm>
            <a:off x="4812525" y="2188450"/>
            <a:ext cx="3631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IaC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7"/>
          <p:cNvSpPr txBox="1"/>
          <p:nvPr/>
        </p:nvSpPr>
        <p:spPr>
          <a:xfrm>
            <a:off x="4860275" y="3235150"/>
            <a:ext cx="3631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описание целевого состояние системы</a:t>
            </a:r>
            <a:endParaRPr sz="1800" b="1" i="0" u="none" strike="noStrike" cap="none">
              <a:solidFill>
                <a:srgbClr val="39FFE7"/>
              </a:solidFill>
            </a:endParaRPr>
          </a:p>
        </p:txBody>
      </p:sp>
      <p:pic>
        <p:nvPicPr>
          <p:cNvPr id="469" name="Google Shape;46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75" y="1215725"/>
            <a:ext cx="3686573" cy="36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050" y="4214875"/>
            <a:ext cx="751875" cy="7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75" y="58762"/>
            <a:ext cx="985650" cy="9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63" y="1046711"/>
            <a:ext cx="7860475" cy="312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8"/>
          <p:cNvSpPr txBox="1"/>
          <p:nvPr/>
        </p:nvSpPr>
        <p:spPr>
          <a:xfrm>
            <a:off x="2013300" y="147925"/>
            <a:ext cx="51174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Terraform + ACI PoC =&gt; Production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75" y="41983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75" y="797200"/>
            <a:ext cx="4061049" cy="29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 txBox="1"/>
          <p:nvPr/>
        </p:nvSpPr>
        <p:spPr>
          <a:xfrm>
            <a:off x="426175" y="83200"/>
            <a:ext cx="50529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Terraform + ACI PoC =&gt; Production </a:t>
            </a:r>
            <a:endParaRPr sz="1800" b="1">
              <a:solidFill>
                <a:srgbClr val="39FFE7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75" y="41983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75" y="797200"/>
            <a:ext cx="4061049" cy="29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500" y="536550"/>
            <a:ext cx="3531800" cy="20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0"/>
          <p:cNvSpPr txBox="1"/>
          <p:nvPr/>
        </p:nvSpPr>
        <p:spPr>
          <a:xfrm>
            <a:off x="426175" y="83200"/>
            <a:ext cx="50529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Terraform + ACI PoC =&gt; Production </a:t>
            </a:r>
            <a:endParaRPr sz="1800" b="1">
              <a:solidFill>
                <a:srgbClr val="39FFE7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75" y="41983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75" y="797200"/>
            <a:ext cx="4061049" cy="29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500" y="536550"/>
            <a:ext cx="3531800" cy="20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200" y="2950875"/>
            <a:ext cx="2419076" cy="9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1"/>
          <p:cNvSpPr txBox="1"/>
          <p:nvPr/>
        </p:nvSpPr>
        <p:spPr>
          <a:xfrm>
            <a:off x="426175" y="83200"/>
            <a:ext cx="50529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Terraform + ACI PoC =&gt; Production </a:t>
            </a:r>
            <a:endParaRPr sz="1800" b="1">
              <a:solidFill>
                <a:srgbClr val="39FFE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4470876" y="995025"/>
            <a:ext cx="396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39FFE7"/>
                </a:solidFill>
              </a:rPr>
              <a:t>Жанерке Кожабергенова</a:t>
            </a:r>
            <a:endParaRPr sz="2000" b="1">
              <a:solidFill>
                <a:srgbClr val="39FFE7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75" y="379163"/>
            <a:ext cx="3354651" cy="446612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418525" y="1594050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NetOps инженер в Aitu.cloud</a:t>
            </a:r>
            <a:endParaRPr sz="1800"/>
          </a:p>
        </p:txBody>
      </p:sp>
      <p:sp>
        <p:nvSpPr>
          <p:cNvPr id="91" name="Google Shape;91;p17"/>
          <p:cNvSpPr txBox="1"/>
          <p:nvPr/>
        </p:nvSpPr>
        <p:spPr>
          <a:xfrm>
            <a:off x="4418525" y="2055750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4 года в сетях</a:t>
            </a:r>
            <a:endParaRPr sz="1800"/>
          </a:p>
        </p:txBody>
      </p:sp>
      <p:sp>
        <p:nvSpPr>
          <p:cNvPr id="92" name="Google Shape;92;p17"/>
          <p:cNvSpPr txBox="1"/>
          <p:nvPr/>
        </p:nvSpPr>
        <p:spPr>
          <a:xfrm>
            <a:off x="4418525" y="2558088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Люблю тыкать во все новое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75" y="41983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75" y="797200"/>
            <a:ext cx="4061049" cy="29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500" y="536550"/>
            <a:ext cx="3531800" cy="20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200" y="2950875"/>
            <a:ext cx="2419076" cy="9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3836" y="2695350"/>
            <a:ext cx="1666740" cy="2229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2"/>
          <p:cNvSpPr txBox="1"/>
          <p:nvPr/>
        </p:nvSpPr>
        <p:spPr>
          <a:xfrm>
            <a:off x="426175" y="83200"/>
            <a:ext cx="50529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Terraform + ACI PoC =&gt; Production </a:t>
            </a:r>
            <a:endParaRPr sz="1800" b="1">
              <a:solidFill>
                <a:srgbClr val="39FFE7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25" y="942025"/>
            <a:ext cx="4817302" cy="35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3"/>
          <p:cNvSpPr txBox="1"/>
          <p:nvPr/>
        </p:nvSpPr>
        <p:spPr>
          <a:xfrm>
            <a:off x="2045550" y="100400"/>
            <a:ext cx="50529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Terraform + ACI PoC =&gt; Production </a:t>
            </a:r>
            <a:endParaRPr sz="1800" b="1">
              <a:solidFill>
                <a:srgbClr val="39FFE7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25" y="942025"/>
            <a:ext cx="4817302" cy="35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6202" y="1556788"/>
            <a:ext cx="3539472" cy="202991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4"/>
          <p:cNvSpPr txBox="1"/>
          <p:nvPr/>
        </p:nvSpPr>
        <p:spPr>
          <a:xfrm>
            <a:off x="2045550" y="100400"/>
            <a:ext cx="50529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Terraform + ACI PoC =&gt; Production </a:t>
            </a:r>
            <a:endParaRPr sz="1800" b="1">
              <a:solidFill>
                <a:srgbClr val="39FFE7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5"/>
          <p:cNvSpPr txBox="1"/>
          <p:nvPr/>
        </p:nvSpPr>
        <p:spPr>
          <a:xfrm>
            <a:off x="3062538" y="313475"/>
            <a:ext cx="30909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400" b="1">
                <a:solidFill>
                  <a:srgbClr val="39FFE7"/>
                </a:solidFill>
              </a:rPr>
              <a:t>Сетевые доступы</a:t>
            </a:r>
            <a:endParaRPr sz="24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550" y="1311701"/>
            <a:ext cx="5594875" cy="29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6"/>
          <p:cNvSpPr txBox="1"/>
          <p:nvPr/>
        </p:nvSpPr>
        <p:spPr>
          <a:xfrm>
            <a:off x="3062538" y="313475"/>
            <a:ext cx="30909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400" b="1">
                <a:solidFill>
                  <a:srgbClr val="39FFE7"/>
                </a:solidFill>
              </a:rPr>
              <a:t>Сетевые доступы</a:t>
            </a:r>
            <a:endParaRPr sz="24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724" y="209550"/>
            <a:ext cx="2785276" cy="145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724" y="209550"/>
            <a:ext cx="2785276" cy="14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8"/>
          <p:cNvSpPr txBox="1"/>
          <p:nvPr/>
        </p:nvSpPr>
        <p:spPr>
          <a:xfrm>
            <a:off x="908900" y="1842850"/>
            <a:ext cx="30909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IaC for FMC PoC =&gt; Production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724" y="209550"/>
            <a:ext cx="2785276" cy="14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9"/>
          <p:cNvSpPr txBox="1"/>
          <p:nvPr/>
        </p:nvSpPr>
        <p:spPr>
          <a:xfrm>
            <a:off x="908900" y="1842850"/>
            <a:ext cx="30909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IaC for FMC PoC =&gt; Production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50" y="2712250"/>
            <a:ext cx="3316524" cy="21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724" y="209550"/>
            <a:ext cx="2785276" cy="14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0"/>
          <p:cNvSpPr txBox="1"/>
          <p:nvPr/>
        </p:nvSpPr>
        <p:spPr>
          <a:xfrm>
            <a:off x="908900" y="1842850"/>
            <a:ext cx="30909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IaC for FMC PoC =&gt; Production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50" y="2712250"/>
            <a:ext cx="3316524" cy="21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2849" y="310450"/>
            <a:ext cx="4686327" cy="374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50" y="1082400"/>
            <a:ext cx="7776850" cy="301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975" y="80775"/>
            <a:ext cx="985650" cy="92917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1"/>
          <p:cNvSpPr txBox="1"/>
          <p:nvPr/>
        </p:nvSpPr>
        <p:spPr>
          <a:xfrm>
            <a:off x="2716200" y="110663"/>
            <a:ext cx="37116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000" b="1">
                <a:solidFill>
                  <a:srgbClr val="39FFE7"/>
                </a:solidFill>
              </a:rPr>
              <a:t>Как поменялся флоу?</a:t>
            </a:r>
            <a:endParaRPr sz="20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4470876" y="995025"/>
            <a:ext cx="396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39FFE7"/>
                </a:solidFill>
              </a:rPr>
              <a:t>Жанерке Кожабергенова</a:t>
            </a:r>
            <a:endParaRPr sz="2000" b="1">
              <a:solidFill>
                <a:srgbClr val="39FFE7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75" y="379163"/>
            <a:ext cx="3354651" cy="446612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4418525" y="1594050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NetOps инженер в Aitu.cloud</a:t>
            </a:r>
            <a:endParaRPr sz="1800"/>
          </a:p>
        </p:txBody>
      </p:sp>
      <p:sp>
        <p:nvSpPr>
          <p:cNvPr id="101" name="Google Shape;101;p18"/>
          <p:cNvSpPr txBox="1"/>
          <p:nvPr/>
        </p:nvSpPr>
        <p:spPr>
          <a:xfrm>
            <a:off x="4418525" y="2055750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4 года в сетях</a:t>
            </a:r>
            <a:endParaRPr sz="1800"/>
          </a:p>
        </p:txBody>
      </p:sp>
      <p:sp>
        <p:nvSpPr>
          <p:cNvPr id="102" name="Google Shape;102;p18"/>
          <p:cNvSpPr txBox="1"/>
          <p:nvPr/>
        </p:nvSpPr>
        <p:spPr>
          <a:xfrm>
            <a:off x="4418525" y="2558088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Люблю тыкать во все новое</a:t>
            </a:r>
            <a:endParaRPr sz="1800"/>
          </a:p>
        </p:txBody>
      </p:sp>
      <p:sp>
        <p:nvSpPr>
          <p:cNvPr id="103" name="Google Shape;103;p18"/>
          <p:cNvSpPr txBox="1"/>
          <p:nvPr/>
        </p:nvSpPr>
        <p:spPr>
          <a:xfrm>
            <a:off x="4418525" y="3019788"/>
            <a:ext cx="4234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Периодически ломаю прод по пятницам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75" y="80775"/>
            <a:ext cx="985650" cy="9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000" y="785275"/>
            <a:ext cx="4805977" cy="406880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2"/>
          <p:cNvSpPr txBox="1"/>
          <p:nvPr/>
        </p:nvSpPr>
        <p:spPr>
          <a:xfrm>
            <a:off x="2716213" y="123772"/>
            <a:ext cx="37116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000" b="1">
                <a:solidFill>
                  <a:srgbClr val="39FFE7"/>
                </a:solidFill>
              </a:rPr>
              <a:t>Как поменялся флоу?</a:t>
            </a:r>
            <a:endParaRPr sz="20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75" y="80775"/>
            <a:ext cx="985650" cy="9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300" y="708025"/>
            <a:ext cx="5050573" cy="32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50" y="4150000"/>
            <a:ext cx="8624451" cy="6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3"/>
          <p:cNvSpPr txBox="1"/>
          <p:nvPr/>
        </p:nvSpPr>
        <p:spPr>
          <a:xfrm>
            <a:off x="2834100" y="80775"/>
            <a:ext cx="3475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000" b="1">
                <a:solidFill>
                  <a:srgbClr val="39FFE7"/>
                </a:solidFill>
              </a:rPr>
              <a:t>Как поменялся флоу?</a:t>
            </a:r>
            <a:endParaRPr sz="20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150" y="156175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75" y="521444"/>
            <a:ext cx="4596676" cy="211533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4"/>
          <p:cNvSpPr txBox="1"/>
          <p:nvPr/>
        </p:nvSpPr>
        <p:spPr>
          <a:xfrm>
            <a:off x="2979300" y="87375"/>
            <a:ext cx="3185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000" b="1">
                <a:solidFill>
                  <a:srgbClr val="39FFE7"/>
                </a:solidFill>
              </a:rPr>
              <a:t>Как поменялся флоу?</a:t>
            </a:r>
            <a:endParaRPr sz="20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150" y="156175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75" y="521444"/>
            <a:ext cx="4596676" cy="211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75" y="2698650"/>
            <a:ext cx="4596673" cy="231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5"/>
          <p:cNvSpPr txBox="1"/>
          <p:nvPr/>
        </p:nvSpPr>
        <p:spPr>
          <a:xfrm>
            <a:off x="2979300" y="87375"/>
            <a:ext cx="3185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000" b="1">
                <a:solidFill>
                  <a:srgbClr val="39FFE7"/>
                </a:solidFill>
              </a:rPr>
              <a:t>Как поменялся флоу?</a:t>
            </a:r>
            <a:endParaRPr sz="20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150" y="156175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75" y="521444"/>
            <a:ext cx="4596676" cy="211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75" y="2698650"/>
            <a:ext cx="4596673" cy="231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5750" y="521438"/>
            <a:ext cx="2764475" cy="13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6"/>
          <p:cNvSpPr txBox="1"/>
          <p:nvPr/>
        </p:nvSpPr>
        <p:spPr>
          <a:xfrm>
            <a:off x="2979300" y="87375"/>
            <a:ext cx="3185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000" b="1">
                <a:solidFill>
                  <a:srgbClr val="39FFE7"/>
                </a:solidFill>
              </a:rPr>
              <a:t>Как поменялся флоу?</a:t>
            </a:r>
            <a:endParaRPr sz="20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150" y="156175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75" y="521444"/>
            <a:ext cx="4596676" cy="211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75" y="2698650"/>
            <a:ext cx="4596673" cy="231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5750" y="521438"/>
            <a:ext cx="2764475" cy="13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9575" y="1937500"/>
            <a:ext cx="3524378" cy="29808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7"/>
          <p:cNvSpPr txBox="1"/>
          <p:nvPr/>
        </p:nvSpPr>
        <p:spPr>
          <a:xfrm>
            <a:off x="2979300" y="87375"/>
            <a:ext cx="3185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000" b="1">
                <a:solidFill>
                  <a:srgbClr val="39FFE7"/>
                </a:solidFill>
              </a:rPr>
              <a:t>Как поменялся флоу?</a:t>
            </a:r>
            <a:endParaRPr sz="20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8"/>
          <p:cNvSpPr txBox="1"/>
          <p:nvPr/>
        </p:nvSpPr>
        <p:spPr>
          <a:xfrm>
            <a:off x="2716200" y="474475"/>
            <a:ext cx="37116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Как поменялся флоу?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Google Shape;63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25" y="1343875"/>
            <a:ext cx="4476524" cy="26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9"/>
          <p:cNvSpPr txBox="1"/>
          <p:nvPr/>
        </p:nvSpPr>
        <p:spPr>
          <a:xfrm>
            <a:off x="2716200" y="474475"/>
            <a:ext cx="37116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Как поменялся флоу?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25" y="1343875"/>
            <a:ext cx="4476524" cy="26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9"/>
          <p:cNvSpPr txBox="1"/>
          <p:nvPr/>
        </p:nvSpPr>
        <p:spPr>
          <a:xfrm>
            <a:off x="5183825" y="1391575"/>
            <a:ext cx="35052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README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0"/>
          <p:cNvSpPr txBox="1"/>
          <p:nvPr/>
        </p:nvSpPr>
        <p:spPr>
          <a:xfrm>
            <a:off x="2716200" y="474475"/>
            <a:ext cx="37116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Как поменялся флоу?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25" y="1343875"/>
            <a:ext cx="4476524" cy="26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0"/>
          <p:cNvSpPr txBox="1"/>
          <p:nvPr/>
        </p:nvSpPr>
        <p:spPr>
          <a:xfrm>
            <a:off x="5183825" y="1391575"/>
            <a:ext cx="35052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README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80"/>
          <p:cNvSpPr txBox="1"/>
          <p:nvPr/>
        </p:nvSpPr>
        <p:spPr>
          <a:xfrm>
            <a:off x="5183825" y="2038650"/>
            <a:ext cx="35052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MR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1"/>
          <p:cNvSpPr txBox="1"/>
          <p:nvPr/>
        </p:nvSpPr>
        <p:spPr>
          <a:xfrm>
            <a:off x="2716200" y="474475"/>
            <a:ext cx="37116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Как поменялся флоу?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25" y="1343875"/>
            <a:ext cx="4476524" cy="26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1"/>
          <p:cNvSpPr txBox="1"/>
          <p:nvPr/>
        </p:nvSpPr>
        <p:spPr>
          <a:xfrm>
            <a:off x="5183825" y="1391575"/>
            <a:ext cx="35052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README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1"/>
          <p:cNvSpPr txBox="1"/>
          <p:nvPr/>
        </p:nvSpPr>
        <p:spPr>
          <a:xfrm>
            <a:off x="5183825" y="2038650"/>
            <a:ext cx="35052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MR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81"/>
          <p:cNvSpPr txBox="1"/>
          <p:nvPr/>
        </p:nvSpPr>
        <p:spPr>
          <a:xfrm>
            <a:off x="5152325" y="2662275"/>
            <a:ext cx="35682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Approval Rules/Codeowners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470876" y="995025"/>
            <a:ext cx="396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39FFE7"/>
                </a:solidFill>
              </a:rPr>
              <a:t>Жанерке Кожабергенова</a:t>
            </a:r>
            <a:endParaRPr sz="2000" b="1">
              <a:solidFill>
                <a:srgbClr val="39FFE7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75" y="379163"/>
            <a:ext cx="3354651" cy="4466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4418525" y="1594050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NetOps инженер в Aitu.cloud</a:t>
            </a:r>
            <a:endParaRPr sz="1800"/>
          </a:p>
        </p:txBody>
      </p:sp>
      <p:sp>
        <p:nvSpPr>
          <p:cNvPr id="112" name="Google Shape;112;p19"/>
          <p:cNvSpPr txBox="1"/>
          <p:nvPr/>
        </p:nvSpPr>
        <p:spPr>
          <a:xfrm>
            <a:off x="4418525" y="2055750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4 года в сетях</a:t>
            </a:r>
            <a:endParaRPr sz="1800"/>
          </a:p>
        </p:txBody>
      </p:sp>
      <p:sp>
        <p:nvSpPr>
          <p:cNvPr id="113" name="Google Shape;113;p19"/>
          <p:cNvSpPr txBox="1"/>
          <p:nvPr/>
        </p:nvSpPr>
        <p:spPr>
          <a:xfrm>
            <a:off x="4418525" y="2558088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Люблю тыкать во все новое</a:t>
            </a:r>
            <a:endParaRPr sz="1800"/>
          </a:p>
        </p:txBody>
      </p:sp>
      <p:sp>
        <p:nvSpPr>
          <p:cNvPr id="114" name="Google Shape;114;p19"/>
          <p:cNvSpPr txBox="1"/>
          <p:nvPr/>
        </p:nvSpPr>
        <p:spPr>
          <a:xfrm>
            <a:off x="4418525" y="3019788"/>
            <a:ext cx="4234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Периодически ломаю прод по пятницам</a:t>
            </a:r>
            <a:endParaRPr sz="1800"/>
          </a:p>
        </p:txBody>
      </p:sp>
      <p:sp>
        <p:nvSpPr>
          <p:cNvPr id="115" name="Google Shape;115;p19"/>
          <p:cNvSpPr txBox="1"/>
          <p:nvPr/>
        </p:nvSpPr>
        <p:spPr>
          <a:xfrm>
            <a:off x="4418525" y="3704388"/>
            <a:ext cx="423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9FFE7"/>
              </a:buClr>
              <a:buSzPts val="1800"/>
              <a:buChar char="●"/>
            </a:pPr>
            <a:r>
              <a:rPr lang="ru" sz="1800">
                <a:solidFill>
                  <a:srgbClr val="39FFE7"/>
                </a:solidFill>
              </a:rPr>
              <a:t>Network Automation Enthusiast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2"/>
          <p:cNvSpPr txBox="1"/>
          <p:nvPr/>
        </p:nvSpPr>
        <p:spPr>
          <a:xfrm>
            <a:off x="2716200" y="474475"/>
            <a:ext cx="37116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Как поменялся флоу?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25" y="1343875"/>
            <a:ext cx="4476524" cy="26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2"/>
          <p:cNvSpPr txBox="1"/>
          <p:nvPr/>
        </p:nvSpPr>
        <p:spPr>
          <a:xfrm>
            <a:off x="5183825" y="1391575"/>
            <a:ext cx="35052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README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82"/>
          <p:cNvSpPr txBox="1"/>
          <p:nvPr/>
        </p:nvSpPr>
        <p:spPr>
          <a:xfrm>
            <a:off x="5183825" y="2038650"/>
            <a:ext cx="35052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MR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82"/>
          <p:cNvSpPr txBox="1"/>
          <p:nvPr/>
        </p:nvSpPr>
        <p:spPr>
          <a:xfrm>
            <a:off x="5152325" y="2662275"/>
            <a:ext cx="35682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Approval Rules/Codeowners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82"/>
          <p:cNvSpPr txBox="1"/>
          <p:nvPr/>
        </p:nvSpPr>
        <p:spPr>
          <a:xfrm>
            <a:off x="5215325" y="3380525"/>
            <a:ext cx="3505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PLAN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3"/>
          <p:cNvSpPr txBox="1"/>
          <p:nvPr/>
        </p:nvSpPr>
        <p:spPr>
          <a:xfrm>
            <a:off x="2716200" y="474475"/>
            <a:ext cx="37116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300" b="1">
                <a:solidFill>
                  <a:srgbClr val="39FFE7"/>
                </a:solidFill>
              </a:rPr>
              <a:t>Как поменялся флоу?</a:t>
            </a:r>
            <a:endParaRPr sz="23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25" y="1343875"/>
            <a:ext cx="4476524" cy="26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3"/>
          <p:cNvSpPr txBox="1"/>
          <p:nvPr/>
        </p:nvSpPr>
        <p:spPr>
          <a:xfrm>
            <a:off x="5183825" y="1391575"/>
            <a:ext cx="35052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README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83"/>
          <p:cNvSpPr txBox="1"/>
          <p:nvPr/>
        </p:nvSpPr>
        <p:spPr>
          <a:xfrm>
            <a:off x="5183825" y="2038650"/>
            <a:ext cx="35052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MR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3"/>
          <p:cNvSpPr txBox="1"/>
          <p:nvPr/>
        </p:nvSpPr>
        <p:spPr>
          <a:xfrm>
            <a:off x="5152325" y="2662275"/>
            <a:ext cx="35682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Approval Rules/Codeowners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83"/>
          <p:cNvSpPr txBox="1"/>
          <p:nvPr/>
        </p:nvSpPr>
        <p:spPr>
          <a:xfrm>
            <a:off x="5215325" y="3891525"/>
            <a:ext cx="35052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APPLY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83"/>
          <p:cNvSpPr txBox="1"/>
          <p:nvPr/>
        </p:nvSpPr>
        <p:spPr>
          <a:xfrm>
            <a:off x="5215325" y="3380525"/>
            <a:ext cx="3505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PLAN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0" name="Google Shape;690;p84"/>
          <p:cNvGraphicFramePr/>
          <p:nvPr/>
        </p:nvGraphicFramePr>
        <p:xfrm>
          <a:off x="1178713" y="86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{688D00FB-97D3-4BB4-B034-24461E8D4250}</a:tableStyleId>
              </a:tblPr>
              <a:tblGrid>
                <a:gridCol w="205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39FFE7"/>
                          </a:solidFill>
                        </a:rPr>
                        <a:t>БЫЛО</a:t>
                      </a:r>
                      <a:endParaRPr sz="1800" b="1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39FFE7"/>
                          </a:solidFill>
                        </a:rPr>
                        <a:t>СТАЛО</a:t>
                      </a:r>
                      <a:endParaRPr sz="1800" b="1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Способ Обработки задачи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Система заявок(direct)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Рецензирование MR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SoT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Нет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(в голове у кого-то)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Git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Поднятие нового ДЦ: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(3к объектов)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3 дня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8 минут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Время обработка задачи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30 минут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39FFE7"/>
                          </a:solidFill>
                        </a:rPr>
                        <a:t>5 минут</a:t>
                      </a:r>
                      <a:endParaRPr sz="1800">
                        <a:solidFill>
                          <a:srgbClr val="39FFE7"/>
                        </a:solidFill>
                      </a:endParaRPr>
                    </a:p>
                  </a:txBody>
                  <a:tcPr marL="38100" marR="38100" marT="38100" marB="38100">
                    <a:lnL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39FF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5"/>
          <p:cNvSpPr txBox="1"/>
          <p:nvPr/>
        </p:nvSpPr>
        <p:spPr>
          <a:xfrm>
            <a:off x="3276600" y="421775"/>
            <a:ext cx="25908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Факап!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975" y="1257850"/>
            <a:ext cx="4808050" cy="3115749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86"/>
          <p:cNvSpPr txBox="1"/>
          <p:nvPr/>
        </p:nvSpPr>
        <p:spPr>
          <a:xfrm>
            <a:off x="3276600" y="421775"/>
            <a:ext cx="25908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1800" b="1">
                <a:solidFill>
                  <a:srgbClr val="39FFE7"/>
                </a:solidFill>
              </a:rPr>
              <a:t>Факап!</a:t>
            </a:r>
            <a:endParaRPr sz="18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25" y="1393675"/>
            <a:ext cx="3933902" cy="149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149" y="479100"/>
            <a:ext cx="3933902" cy="3635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8"/>
          <p:cNvSpPr txBox="1"/>
          <p:nvPr/>
        </p:nvSpPr>
        <p:spPr>
          <a:xfrm>
            <a:off x="711575" y="1581575"/>
            <a:ext cx="604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9FFE7"/>
                </a:solidFill>
              </a:rPr>
              <a:t>https://aitu.cloud/</a:t>
            </a:r>
            <a:endParaRPr sz="1800"/>
          </a:p>
        </p:txBody>
      </p:sp>
      <p:sp>
        <p:nvSpPr>
          <p:cNvPr id="717" name="Google Shape;717;p88"/>
          <p:cNvSpPr txBox="1"/>
          <p:nvPr/>
        </p:nvSpPr>
        <p:spPr>
          <a:xfrm>
            <a:off x="711575" y="2163674"/>
            <a:ext cx="825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9FFE7"/>
                </a:solidFill>
              </a:rPr>
              <a:t>https://github.com/CiscoDevNet/terraform-provider-aci</a:t>
            </a:r>
            <a:endParaRPr sz="1800">
              <a:solidFill>
                <a:srgbClr val="39FFE7"/>
              </a:solidFill>
            </a:endParaRPr>
          </a:p>
        </p:txBody>
      </p:sp>
      <p:sp>
        <p:nvSpPr>
          <p:cNvPr id="718" name="Google Shape;718;p88"/>
          <p:cNvSpPr txBox="1"/>
          <p:nvPr/>
        </p:nvSpPr>
        <p:spPr>
          <a:xfrm>
            <a:off x="711575" y="2704049"/>
            <a:ext cx="760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9FFE7"/>
                </a:solidFill>
              </a:rPr>
              <a:t>https://github.com/CiscoDevNet/terraform-provider-fmc</a:t>
            </a:r>
            <a:endParaRPr sz="1800">
              <a:solidFill>
                <a:srgbClr val="39FFE7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89"/>
          <p:cNvGrpSpPr/>
          <p:nvPr/>
        </p:nvGrpSpPr>
        <p:grpSpPr>
          <a:xfrm>
            <a:off x="711025" y="1384100"/>
            <a:ext cx="8254900" cy="1812281"/>
            <a:chOff x="692700" y="1375500"/>
            <a:chExt cx="8254900" cy="1812281"/>
          </a:xfrm>
        </p:grpSpPr>
        <p:sp>
          <p:nvSpPr>
            <p:cNvPr id="724" name="Google Shape;724;p89"/>
            <p:cNvSpPr txBox="1"/>
            <p:nvPr/>
          </p:nvSpPr>
          <p:spPr>
            <a:xfrm>
              <a:off x="692700" y="1375500"/>
              <a:ext cx="777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" sz="3200" b="1">
                  <a:solidFill>
                    <a:srgbClr val="39FFE7"/>
                  </a:solidFill>
                </a:rPr>
                <a:t>Жанерке</a:t>
              </a:r>
              <a:r>
                <a:rPr lang="ru" sz="3200" b="1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ru" sz="3200" b="1">
                  <a:solidFill>
                    <a:srgbClr val="39FFE7"/>
                  </a:solidFill>
                </a:rPr>
                <a:t>Кожабергенова</a:t>
              </a:r>
              <a:endParaRPr sz="3200" b="1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89"/>
            <p:cNvSpPr txBox="1"/>
            <p:nvPr/>
          </p:nvSpPr>
          <p:spPr>
            <a:xfrm>
              <a:off x="692700" y="2128800"/>
              <a:ext cx="7772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" sz="1800">
                  <a:solidFill>
                    <a:srgbClr val="39FFE7"/>
                  </a:solidFill>
                </a:rPr>
                <a:t>NetOps Engineer в Aitu.cloud</a:t>
              </a:r>
              <a:endParaRPr sz="18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6" name="Google Shape;726;p8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1325" y="277263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89"/>
            <p:cNvSpPr txBox="1"/>
            <p:nvPr/>
          </p:nvSpPr>
          <p:spPr>
            <a:xfrm>
              <a:off x="1174900" y="2726081"/>
              <a:ext cx="7772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" sz="1800" b="0" i="0" u="none" strike="noStrike" cap="none">
                  <a:solidFill>
                    <a:srgbClr val="39FFE7"/>
                  </a:solidFill>
                  <a:latin typeface="Arial"/>
                  <a:ea typeface="Arial"/>
                  <a:cs typeface="Arial"/>
                  <a:sym typeface="Arial"/>
                </a:rPr>
                <a:t>@</a:t>
              </a:r>
              <a:r>
                <a:rPr lang="ru" sz="1800">
                  <a:solidFill>
                    <a:srgbClr val="39FFE7"/>
                  </a:solidFill>
                </a:rPr>
                <a:t>kozhabergenova</a:t>
              </a:r>
              <a:endParaRPr sz="1800" b="0" i="0" u="none" strike="noStrike" cap="none">
                <a:solidFill>
                  <a:srgbClr val="39FFE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28" name="Google Shape;72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89"/>
          <p:cNvSpPr txBox="1"/>
          <p:nvPr/>
        </p:nvSpPr>
        <p:spPr>
          <a:xfrm>
            <a:off x="692700" y="3323350"/>
            <a:ext cx="413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9FFE7"/>
                </a:solidFill>
              </a:rPr>
              <a:t>X-Ops: https://t.me/+s4_3PB4ELL5hZGVi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/>
        </p:nvSpPr>
        <p:spPr>
          <a:xfrm>
            <a:off x="692700" y="374934"/>
            <a:ext cx="7772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500" b="1">
                <a:solidFill>
                  <a:srgbClr val="39FFE7"/>
                </a:solidFill>
              </a:rPr>
              <a:t>О чем мы будем говорить, а о чем – не будем?</a:t>
            </a:r>
            <a:endParaRPr sz="25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692700" y="374934"/>
            <a:ext cx="7772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2500" b="1">
                <a:solidFill>
                  <a:srgbClr val="39FFE7"/>
                </a:solidFill>
              </a:rPr>
              <a:t>О чем мы будем говорить, а о чем – не будем?</a:t>
            </a:r>
            <a:endParaRPr sz="2500" b="1" i="0" u="none" strike="noStrike" cap="none">
              <a:solidFill>
                <a:srgbClr val="39FF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275" y="4166100"/>
            <a:ext cx="800650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672575" y="974297"/>
            <a:ext cx="777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Будем</a:t>
            </a:r>
            <a:r>
              <a:rPr lang="ru" sz="1600">
                <a:solidFill>
                  <a:srgbClr val="39FFE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 b="0" i="0" u="none" strike="noStrike" cap="none">
              <a:solidFill>
                <a:srgbClr val="39FFE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A81DD"/>
      </a:accent1>
      <a:accent2>
        <a:srgbClr val="D4D4DA"/>
      </a:accent2>
      <a:accent3>
        <a:srgbClr val="FFDD61"/>
      </a:accent3>
      <a:accent4>
        <a:srgbClr val="414247"/>
      </a:accent4>
      <a:accent5>
        <a:srgbClr val="000000"/>
      </a:accent5>
      <a:accent6>
        <a:srgbClr val="64BD38"/>
      </a:accent6>
      <a:hlink>
        <a:srgbClr val="2A81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1939</Words>
  <Application>Microsoft Office PowerPoint</Application>
  <PresentationFormat>Экран (16:9)</PresentationFormat>
  <Paragraphs>278</Paragraphs>
  <Slides>77</Slides>
  <Notes>77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0" baseType="lpstr">
      <vt:lpstr>Arial</vt:lpstr>
      <vt:lpstr>Roboto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Olga Remorenko</dc:creator>
  <cp:lastModifiedBy>Olga Remorenko</cp:lastModifiedBy>
  <cp:revision>1</cp:revision>
  <dcterms:modified xsi:type="dcterms:W3CDTF">2022-11-08T23:47:40Z</dcterms:modified>
</cp:coreProperties>
</file>